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67148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11436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22860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167148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311436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228600" y="57240"/>
            <a:ext cx="86864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67148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11436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22860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167148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311436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228600" y="57240"/>
            <a:ext cx="86864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67148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3114360" y="85716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22860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167148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3114360" y="2827440"/>
            <a:ext cx="137376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228600" y="57240"/>
            <a:ext cx="86864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377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414880" y="282744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2860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2414880" y="857160"/>
            <a:ext cx="208188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228600" y="2827440"/>
            <a:ext cx="4266720" cy="179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714840"/>
            <a:ext cx="9143640" cy="14284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2280" y="1200240"/>
            <a:ext cx="8686440" cy="234288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insert Paper Title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0" y="0"/>
            <a:ext cx="9143640" cy="1047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entury Gothic"/>
              </a:rPr>
              <a:t>12</a:t>
            </a:r>
            <a:r>
              <a:rPr b="1" lang="en-US" sz="2600" spc="-1" strike="noStrike" baseline="30000">
                <a:solidFill>
                  <a:srgbClr val="ffffff"/>
                </a:solidFill>
                <a:latin typeface="Century Gothic"/>
              </a:rPr>
              <a:t>th</a:t>
            </a:r>
            <a:r>
              <a:rPr b="1" lang="en-US" sz="2600" spc="-1" strike="noStrike">
                <a:solidFill>
                  <a:srgbClr val="ffffff"/>
                </a:solidFill>
                <a:latin typeface="Century Gothic"/>
              </a:rPr>
              <a:t> IOE Graduate Conference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Thapathali Campus, Kathmandu, Nepal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October 2022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CustomShape 4"/>
          <p:cNvSpPr/>
          <p:nvPr/>
        </p:nvSpPr>
        <p:spPr>
          <a:xfrm flipH="1" rot="16200000">
            <a:off x="8048880" y="28440"/>
            <a:ext cx="1123560" cy="106632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5400000">
            <a:off x="-28080" y="28440"/>
            <a:ext cx="1123560" cy="106632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2" descr="C:\Users\Jayandra\Desktop\IOEGC2017\tulogo.png"/>
          <p:cNvPicPr/>
          <p:nvPr/>
        </p:nvPicPr>
        <p:blipFill>
          <a:blip r:embed="rId2"/>
          <a:stretch/>
        </p:blipFill>
        <p:spPr>
          <a:xfrm>
            <a:off x="179640" y="162360"/>
            <a:ext cx="720720" cy="808920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"/>
          <p:cNvPicPr/>
          <p:nvPr/>
        </p:nvPicPr>
        <p:blipFill>
          <a:blip r:embed="rId3"/>
          <a:stretch/>
        </p:blipFill>
        <p:spPr>
          <a:xfrm>
            <a:off x="8247240" y="159480"/>
            <a:ext cx="744120" cy="811800"/>
          </a:xfrm>
          <a:prstGeom prst="rect">
            <a:avLst/>
          </a:prstGeom>
          <a:ln w="9360">
            <a:noFill/>
          </a:ln>
        </p:spPr>
      </p:pic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4800600"/>
            <a:ext cx="9143640" cy="3427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9143640" cy="799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Click to enter slide title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36799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7543800" y="4857840"/>
            <a:ext cx="914040" cy="216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86BD6EDC-D2CA-4124-AACA-6B5EA7652952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CustomShape 6"/>
          <p:cNvSpPr/>
          <p:nvPr/>
        </p:nvSpPr>
        <p:spPr>
          <a:xfrm flipH="1">
            <a:off x="8686080" y="4743360"/>
            <a:ext cx="456840" cy="39960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1908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Picture 3" descr=""/>
          <p:cNvPicPr/>
          <p:nvPr/>
        </p:nvPicPr>
        <p:blipFill>
          <a:blip r:embed="rId2"/>
          <a:stretch/>
        </p:blipFill>
        <p:spPr>
          <a:xfrm>
            <a:off x="8753040" y="4766400"/>
            <a:ext cx="314640" cy="342720"/>
          </a:xfrm>
          <a:prstGeom prst="rect">
            <a:avLst/>
          </a:prstGeom>
          <a:ln w="9360">
            <a:noFill/>
          </a:ln>
        </p:spPr>
      </p:pic>
      <p:sp>
        <p:nvSpPr>
          <p:cNvPr id="51" name="CustomShape 7"/>
          <p:cNvSpPr/>
          <p:nvPr/>
        </p:nvSpPr>
        <p:spPr>
          <a:xfrm>
            <a:off x="0" y="4743360"/>
            <a:ext cx="456840" cy="39960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1908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" name="Picture 2" descr="C:\Users\Jayandra\Desktop\IOEGC2017\tulogo.png"/>
          <p:cNvPicPr/>
          <p:nvPr/>
        </p:nvPicPr>
        <p:blipFill>
          <a:blip r:embed="rId3"/>
          <a:stretch/>
        </p:blipFill>
        <p:spPr>
          <a:xfrm>
            <a:off x="60840" y="4772160"/>
            <a:ext cx="305280" cy="342720"/>
          </a:xfrm>
          <a:prstGeom prst="rect">
            <a:avLst/>
          </a:prstGeom>
          <a:ln>
            <a:noFill/>
          </a:ln>
        </p:spPr>
      </p:pic>
      <p:sp>
        <p:nvSpPr>
          <p:cNvPr id="53" name="CustomShape 8"/>
          <p:cNvSpPr/>
          <p:nvPr/>
        </p:nvSpPr>
        <p:spPr>
          <a:xfrm>
            <a:off x="609480" y="4857840"/>
            <a:ext cx="373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  <a:ea typeface="Tahoma"/>
              </a:rPr>
              <a:t>12</a:t>
            </a:r>
            <a:r>
              <a:rPr b="0" lang="en-US" sz="1200" spc="-1" strike="noStrike" baseline="30000">
                <a:solidFill>
                  <a:srgbClr val="ffffff"/>
                </a:solidFill>
                <a:latin typeface="Century Gothic"/>
                <a:ea typeface="Tahoma"/>
              </a:rPr>
              <a:t>th</a:t>
            </a:r>
            <a:r>
              <a:rPr b="0" lang="en-US" sz="1200" spc="-1" strike="noStrike">
                <a:solidFill>
                  <a:srgbClr val="ffffff"/>
                </a:solidFill>
                <a:latin typeface="Century Gothic"/>
                <a:ea typeface="Tahoma"/>
              </a:rPr>
              <a:t> IOE Graduate Conference, October 2022</a:t>
            </a:r>
            <a:endParaRPr b="0" lang="en-US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228600" y="857160"/>
            <a:ext cx="4266720" cy="37717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648320" y="857160"/>
            <a:ext cx="4266720" cy="37717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0" y="0"/>
            <a:ext cx="9143640" cy="799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4"/>
          <p:cNvSpPr>
            <a:spLocks noGrp="1"/>
          </p:cNvSpPr>
          <p:nvPr>
            <p:ph type="title"/>
          </p:nvPr>
        </p:nvSpPr>
        <p:spPr>
          <a:xfrm>
            <a:off x="228600" y="57240"/>
            <a:ext cx="8686440" cy="6854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Click to enter slide title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0" y="4800600"/>
            <a:ext cx="9143640" cy="3427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6"/>
          <p:cNvSpPr/>
          <p:nvPr/>
        </p:nvSpPr>
        <p:spPr>
          <a:xfrm flipH="1">
            <a:off x="8686080" y="4743360"/>
            <a:ext cx="456840" cy="39960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1908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3" descr=""/>
          <p:cNvPicPr/>
          <p:nvPr/>
        </p:nvPicPr>
        <p:blipFill>
          <a:blip r:embed="rId2"/>
          <a:stretch/>
        </p:blipFill>
        <p:spPr>
          <a:xfrm>
            <a:off x="8753040" y="4766400"/>
            <a:ext cx="314640" cy="342720"/>
          </a:xfrm>
          <a:prstGeom prst="rect">
            <a:avLst/>
          </a:prstGeom>
          <a:ln w="9360">
            <a:noFill/>
          </a:ln>
        </p:spPr>
      </p:pic>
      <p:sp>
        <p:nvSpPr>
          <p:cNvPr id="97" name="CustomShape 7"/>
          <p:cNvSpPr/>
          <p:nvPr/>
        </p:nvSpPr>
        <p:spPr>
          <a:xfrm>
            <a:off x="0" y="4743360"/>
            <a:ext cx="456840" cy="399600"/>
          </a:xfrm>
          <a:prstGeom prst="round1Rect">
            <a:avLst>
              <a:gd name="adj" fmla="val 22708"/>
            </a:avLst>
          </a:prstGeom>
          <a:solidFill>
            <a:schemeClr val="accent5">
              <a:lumMod val="20000"/>
              <a:lumOff val="80000"/>
            </a:schemeClr>
          </a:solidFill>
          <a:ln w="1908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" name="Picture 2" descr="C:\Users\Jayandra\Desktop\IOEGC2017\tulogo.png"/>
          <p:cNvPicPr/>
          <p:nvPr/>
        </p:nvPicPr>
        <p:blipFill>
          <a:blip r:embed="rId3"/>
          <a:stretch/>
        </p:blipFill>
        <p:spPr>
          <a:xfrm>
            <a:off x="60840" y="4772160"/>
            <a:ext cx="305280" cy="342720"/>
          </a:xfrm>
          <a:prstGeom prst="rect">
            <a:avLst/>
          </a:prstGeom>
          <a:ln>
            <a:noFill/>
          </a:ln>
        </p:spPr>
      </p:pic>
      <p:sp>
        <p:nvSpPr>
          <p:cNvPr id="99" name="PlaceHolder 8"/>
          <p:cNvSpPr>
            <a:spLocks noGrp="1"/>
          </p:cNvSpPr>
          <p:nvPr>
            <p:ph type="sldNum"/>
          </p:nvPr>
        </p:nvSpPr>
        <p:spPr>
          <a:xfrm>
            <a:off x="7543800" y="4857840"/>
            <a:ext cx="914040" cy="216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157A98BE-49CE-4257-9924-81204DC209A6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609480" y="4857840"/>
            <a:ext cx="373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  <a:ea typeface="Tahoma"/>
              </a:rPr>
              <a:t>12</a:t>
            </a:r>
            <a:r>
              <a:rPr b="0" lang="en-US" sz="1200" spc="-1" strike="noStrike" baseline="30000">
                <a:solidFill>
                  <a:srgbClr val="ffffff"/>
                </a:solidFill>
                <a:latin typeface="Century Gothic"/>
                <a:ea typeface="Tahoma"/>
              </a:rPr>
              <a:t>th</a:t>
            </a:r>
            <a:r>
              <a:rPr b="0" lang="en-US" sz="1200" spc="-1" strike="noStrike">
                <a:solidFill>
                  <a:srgbClr val="ffffff"/>
                </a:solidFill>
                <a:latin typeface="Century Gothic"/>
                <a:ea typeface="Tahoma"/>
              </a:rPr>
              <a:t> IOE Graduate Conference, October 2022</a:t>
            </a:r>
            <a:endParaRPr b="0" lang="en-US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52280" y="1200240"/>
            <a:ext cx="8686440" cy="2342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Towards Accelerated Design of Multi-Principal Element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Alloys with Optimized Hardness and Elongation Features by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an Ensemble of Neural Network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228600" y="3886200"/>
            <a:ext cx="8686440" cy="1085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</a:rPr>
              <a:t>Sachin Poudel, Upadesh Subedi, Khem Gyanwali, Anil Kunwar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Model Inputs: Feature Selection Flowchart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2A4E44EA-A873-4F32-9194-226B1B586AEF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3352680" y="817560"/>
            <a:ext cx="5307840" cy="396504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52280" y="1276200"/>
            <a:ext cx="2819160" cy="27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MSS17"/>
              </a:rPr>
              <a:t>2 Feature sets from PCC (with and without Fab routes)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MSS17"/>
              </a:rPr>
              <a:t>2 Feature sets from PCA (with and without Fab routes)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MSS17"/>
              </a:rPr>
              <a:t>4 Models built from 4 different feature sets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Results: Ensemble of 4 Models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F6B16F92-34BE-4B29-A38B-87A9DDD72790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95" name="Picture 1" descr=""/>
          <p:cNvPicPr/>
          <p:nvPr/>
        </p:nvPicPr>
        <p:blipFill>
          <a:blip r:embed="rId1"/>
          <a:stretch/>
        </p:blipFill>
        <p:spPr>
          <a:xfrm>
            <a:off x="1251720" y="824040"/>
            <a:ext cx="6640200" cy="3931920"/>
          </a:xfrm>
          <a:prstGeom prst="rect">
            <a:avLst/>
          </a:prstGeom>
          <a:ln>
            <a:noFill/>
          </a:ln>
        </p:spPr>
      </p:pic>
      <p:pic>
        <p:nvPicPr>
          <p:cNvPr id="196" name="Picture 3" descr=""/>
          <p:cNvPicPr/>
          <p:nvPr/>
        </p:nvPicPr>
        <p:blipFill>
          <a:blip r:embed="rId2"/>
          <a:stretch/>
        </p:blipFill>
        <p:spPr>
          <a:xfrm>
            <a:off x="1388160" y="813960"/>
            <a:ext cx="6503760" cy="3942000"/>
          </a:xfrm>
          <a:prstGeom prst="rect">
            <a:avLst/>
          </a:prstGeom>
          <a:ln>
            <a:noFill/>
          </a:ln>
        </p:spPr>
      </p:pic>
      <p:pic>
        <p:nvPicPr>
          <p:cNvPr id="197" name="Picture 4" descr=""/>
          <p:cNvPicPr/>
          <p:nvPr/>
        </p:nvPicPr>
        <p:blipFill>
          <a:blip r:embed="rId3"/>
          <a:stretch/>
        </p:blipFill>
        <p:spPr>
          <a:xfrm>
            <a:off x="1278360" y="812520"/>
            <a:ext cx="6570000" cy="401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Material Design: Approach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CE72234C-4283-4EA2-B594-37B9A2E3F41A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/>
        </p:blipFill>
        <p:spPr>
          <a:xfrm>
            <a:off x="864720" y="808920"/>
            <a:ext cx="7414200" cy="4048200"/>
          </a:xfrm>
          <a:prstGeom prst="rect">
            <a:avLst/>
          </a:prstGeom>
          <a:ln>
            <a:noFill/>
          </a:ln>
        </p:spPr>
      </p:pic>
      <p:pic>
        <p:nvPicPr>
          <p:cNvPr id="201" name="Picture 6" descr=""/>
          <p:cNvPicPr/>
          <p:nvPr/>
        </p:nvPicPr>
        <p:blipFill>
          <a:blip r:embed="rId2"/>
          <a:stretch/>
        </p:blipFill>
        <p:spPr>
          <a:xfrm>
            <a:off x="933120" y="803880"/>
            <a:ext cx="7277040" cy="3992400"/>
          </a:xfrm>
          <a:prstGeom prst="rect">
            <a:avLst/>
          </a:prstGeom>
          <a:ln>
            <a:noFill/>
          </a:ln>
        </p:spPr>
      </p:pic>
      <p:pic>
        <p:nvPicPr>
          <p:cNvPr id="202" name="Picture 7" descr=""/>
          <p:cNvPicPr/>
          <p:nvPr/>
        </p:nvPicPr>
        <p:blipFill>
          <a:blip r:embed="rId3"/>
          <a:stretch/>
        </p:blipFill>
        <p:spPr>
          <a:xfrm>
            <a:off x="1024560" y="830520"/>
            <a:ext cx="7185600" cy="39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Material Design: Significance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0EAA1119-13F8-41F2-8E9F-6C4660B3A557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05" name="Picture 1" descr=""/>
          <p:cNvPicPr/>
          <p:nvPr/>
        </p:nvPicPr>
        <p:blipFill>
          <a:blip r:embed="rId1"/>
          <a:stretch/>
        </p:blipFill>
        <p:spPr>
          <a:xfrm>
            <a:off x="942840" y="820080"/>
            <a:ext cx="7257960" cy="3960000"/>
          </a:xfrm>
          <a:prstGeom prst="rect">
            <a:avLst/>
          </a:prstGeom>
          <a:ln>
            <a:noFill/>
          </a:ln>
        </p:spPr>
      </p:pic>
      <p:pic>
        <p:nvPicPr>
          <p:cNvPr id="206" name="Picture 3" descr=""/>
          <p:cNvPicPr/>
          <p:nvPr/>
        </p:nvPicPr>
        <p:blipFill>
          <a:blip r:embed="rId2"/>
          <a:stretch/>
        </p:blipFill>
        <p:spPr>
          <a:xfrm>
            <a:off x="858960" y="802080"/>
            <a:ext cx="7341840" cy="401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Material Design: </a:t>
            </a:r>
            <a:r>
              <a:rPr b="0" i="1" lang="en-US" sz="3600" spc="-1" strike="noStrike">
                <a:solidFill>
                  <a:srgbClr val="ffffff"/>
                </a:solidFill>
                <a:latin typeface="Calibri"/>
              </a:rPr>
              <a:t>ZrHfNb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 based Alloys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BF685C98-ACB9-43A3-B076-B1941EF2D301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1219320" y="839880"/>
            <a:ext cx="6705360" cy="3920760"/>
          </a:xfrm>
          <a:prstGeom prst="rect">
            <a:avLst/>
          </a:prstGeom>
          <a:ln>
            <a:noFill/>
          </a:ln>
        </p:spPr>
      </p:pic>
      <p:pic>
        <p:nvPicPr>
          <p:cNvPr id="210" name="Picture 4" descr=""/>
          <p:cNvPicPr/>
          <p:nvPr/>
        </p:nvPicPr>
        <p:blipFill>
          <a:blip r:embed="rId2"/>
          <a:stretch/>
        </p:blipFill>
        <p:spPr>
          <a:xfrm>
            <a:off x="914400" y="801360"/>
            <a:ext cx="7009920" cy="3997440"/>
          </a:xfrm>
          <a:prstGeom prst="rect">
            <a:avLst/>
          </a:prstGeom>
          <a:ln>
            <a:noFill/>
          </a:ln>
        </p:spPr>
      </p:pic>
      <p:pic>
        <p:nvPicPr>
          <p:cNvPr id="211" name="Picture 6" descr=""/>
          <p:cNvPicPr/>
          <p:nvPr/>
        </p:nvPicPr>
        <p:blipFill>
          <a:blip r:embed="rId3"/>
          <a:srcRect l="0" t="0" r="0" b="4732"/>
          <a:stretch/>
        </p:blipFill>
        <p:spPr>
          <a:xfrm>
            <a:off x="914400" y="801360"/>
            <a:ext cx="7009920" cy="4005720"/>
          </a:xfrm>
          <a:prstGeom prst="rect">
            <a:avLst/>
          </a:prstGeom>
          <a:ln>
            <a:noFill/>
          </a:ln>
        </p:spPr>
      </p:pic>
      <p:pic>
        <p:nvPicPr>
          <p:cNvPr id="212" name="Picture 7" descr=""/>
          <p:cNvPicPr/>
          <p:nvPr/>
        </p:nvPicPr>
        <p:blipFill>
          <a:blip r:embed="rId4"/>
          <a:srcRect l="0" t="3737" r="0" b="5225"/>
          <a:stretch/>
        </p:blipFill>
        <p:spPr>
          <a:xfrm>
            <a:off x="666000" y="814680"/>
            <a:ext cx="7314840" cy="399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Material Design: </a:t>
            </a:r>
            <a:r>
              <a:rPr b="0" i="1" lang="en-US" sz="3600" spc="-1" strike="noStrike">
                <a:solidFill>
                  <a:srgbClr val="ffffff"/>
                </a:solidFill>
                <a:latin typeface="Calibri"/>
              </a:rPr>
              <a:t>VNbTa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 based Alloys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34F44DB4-A2F5-43BE-99ED-B041911E0FA9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15" name="Picture 1" descr=""/>
          <p:cNvPicPr/>
          <p:nvPr/>
        </p:nvPicPr>
        <p:blipFill>
          <a:blip r:embed="rId1"/>
          <a:stretch/>
        </p:blipFill>
        <p:spPr>
          <a:xfrm>
            <a:off x="977040" y="801360"/>
            <a:ext cx="7189560" cy="3974400"/>
          </a:xfrm>
          <a:prstGeom prst="rect">
            <a:avLst/>
          </a:prstGeom>
          <a:ln>
            <a:noFill/>
          </a:ln>
        </p:spPr>
      </p:pic>
      <p:pic>
        <p:nvPicPr>
          <p:cNvPr id="216" name="Picture 3" descr=""/>
          <p:cNvPicPr/>
          <p:nvPr/>
        </p:nvPicPr>
        <p:blipFill>
          <a:blip r:embed="rId2"/>
          <a:stretch/>
        </p:blipFill>
        <p:spPr>
          <a:xfrm>
            <a:off x="908640" y="813960"/>
            <a:ext cx="7257960" cy="401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Conclusion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E7368FAE-6744-496A-AE53-95943FE783AF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170280" y="971640"/>
            <a:ext cx="8762760" cy="36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52280" y="241920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7543800" y="486972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66C75697-95C3-45A3-AA29-52DE180D70B2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Introduction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EF049C17-21C0-43F9-ADE0-F034C629B9BC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41" name="Content Placeholder 3" descr=""/>
          <p:cNvPicPr/>
          <p:nvPr/>
        </p:nvPicPr>
        <p:blipFill>
          <a:blip r:embed="rId1"/>
          <a:stretch/>
        </p:blipFill>
        <p:spPr>
          <a:xfrm>
            <a:off x="786240" y="819000"/>
            <a:ext cx="7241760" cy="3962160"/>
          </a:xfrm>
          <a:prstGeom prst="rect">
            <a:avLst/>
          </a:prstGeom>
          <a:ln>
            <a:noFill/>
          </a:ln>
        </p:spPr>
      </p:pic>
      <p:pic>
        <p:nvPicPr>
          <p:cNvPr id="142" name="Picture 4" descr=""/>
          <p:cNvPicPr/>
          <p:nvPr/>
        </p:nvPicPr>
        <p:blipFill>
          <a:blip r:embed="rId2"/>
          <a:stretch/>
        </p:blipFill>
        <p:spPr>
          <a:xfrm>
            <a:off x="714240" y="793440"/>
            <a:ext cx="7313760" cy="400104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3"/>
          <a:stretch/>
        </p:blipFill>
        <p:spPr>
          <a:xfrm>
            <a:off x="728280" y="810360"/>
            <a:ext cx="7313760" cy="398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Problem Statements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31234949-01C7-4467-BF8A-5D5C30559E6D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228600" y="914400"/>
            <a:ext cx="8686440" cy="3679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8" descr=""/>
          <p:cNvPicPr/>
          <p:nvPr/>
        </p:nvPicPr>
        <p:blipFill>
          <a:blip r:embed="rId1"/>
          <a:stretch/>
        </p:blipFill>
        <p:spPr>
          <a:xfrm>
            <a:off x="1219320" y="804240"/>
            <a:ext cx="6705360" cy="3992040"/>
          </a:xfrm>
          <a:prstGeom prst="rect">
            <a:avLst/>
          </a:prstGeom>
          <a:ln>
            <a:noFill/>
          </a:ln>
        </p:spPr>
      </p:pic>
      <p:pic>
        <p:nvPicPr>
          <p:cNvPr id="148" name="Picture 6" descr=""/>
          <p:cNvPicPr/>
          <p:nvPr/>
        </p:nvPicPr>
        <p:blipFill>
          <a:blip r:embed="rId2"/>
          <a:stretch/>
        </p:blipFill>
        <p:spPr>
          <a:xfrm>
            <a:off x="1154520" y="805680"/>
            <a:ext cx="6846120" cy="3977280"/>
          </a:xfrm>
          <a:prstGeom prst="rect">
            <a:avLst/>
          </a:prstGeom>
          <a:ln>
            <a:noFill/>
          </a:ln>
        </p:spPr>
      </p:pic>
      <p:pic>
        <p:nvPicPr>
          <p:cNvPr id="149" name="Picture 10" descr=""/>
          <p:cNvPicPr/>
          <p:nvPr/>
        </p:nvPicPr>
        <p:blipFill>
          <a:blip r:embed="rId3"/>
          <a:stretch/>
        </p:blipFill>
        <p:spPr>
          <a:xfrm>
            <a:off x="1177200" y="779040"/>
            <a:ext cx="6789600" cy="398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Literature Review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486832BF-8604-4DD5-B43D-FB6EC1D3EB57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52" name="Content Placeholder 1" descr=""/>
          <p:cNvPicPr/>
          <p:nvPr/>
        </p:nvPicPr>
        <p:blipFill>
          <a:blip r:embed="rId1"/>
          <a:stretch/>
        </p:blipFill>
        <p:spPr>
          <a:xfrm>
            <a:off x="1523880" y="857160"/>
            <a:ext cx="6265440" cy="388584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"/>
          <p:cNvPicPr/>
          <p:nvPr/>
        </p:nvPicPr>
        <p:blipFill>
          <a:blip r:embed="rId2"/>
          <a:stretch/>
        </p:blipFill>
        <p:spPr>
          <a:xfrm>
            <a:off x="1434600" y="831960"/>
            <a:ext cx="6444000" cy="390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Research Gap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2C999A44-8426-4489-97D1-979F7CC76D20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56" name="Content Placeholder 4" descr=""/>
          <p:cNvPicPr/>
          <p:nvPr/>
        </p:nvPicPr>
        <p:blipFill>
          <a:blip r:embed="rId1"/>
          <a:stretch/>
        </p:blipFill>
        <p:spPr>
          <a:xfrm>
            <a:off x="1959480" y="819000"/>
            <a:ext cx="5626080" cy="3962160"/>
          </a:xfrm>
          <a:prstGeom prst="rect">
            <a:avLst/>
          </a:prstGeom>
          <a:ln>
            <a:noFill/>
          </a:ln>
        </p:spPr>
      </p:pic>
      <p:pic>
        <p:nvPicPr>
          <p:cNvPr id="157" name="Picture 6" descr=""/>
          <p:cNvPicPr/>
          <p:nvPr/>
        </p:nvPicPr>
        <p:blipFill>
          <a:blip r:embed="rId2"/>
          <a:stretch/>
        </p:blipFill>
        <p:spPr>
          <a:xfrm>
            <a:off x="1925280" y="792000"/>
            <a:ext cx="5660280" cy="3962160"/>
          </a:xfrm>
          <a:prstGeom prst="rect">
            <a:avLst/>
          </a:prstGeom>
          <a:ln>
            <a:noFill/>
          </a:ln>
        </p:spPr>
      </p:pic>
      <p:pic>
        <p:nvPicPr>
          <p:cNvPr id="158" name="Picture 7" descr=""/>
          <p:cNvPicPr/>
          <p:nvPr/>
        </p:nvPicPr>
        <p:blipFill>
          <a:blip r:embed="rId3"/>
          <a:stretch/>
        </p:blipFill>
        <p:spPr>
          <a:xfrm>
            <a:off x="1936800" y="810720"/>
            <a:ext cx="5606640" cy="3957120"/>
          </a:xfrm>
          <a:prstGeom prst="rect">
            <a:avLst/>
          </a:prstGeom>
          <a:ln>
            <a:noFill/>
          </a:ln>
        </p:spPr>
      </p:pic>
      <p:pic>
        <p:nvPicPr>
          <p:cNvPr id="159" name="Picture 8" descr=""/>
          <p:cNvPicPr/>
          <p:nvPr/>
        </p:nvPicPr>
        <p:blipFill>
          <a:blip r:embed="rId4"/>
          <a:stretch/>
        </p:blipFill>
        <p:spPr>
          <a:xfrm>
            <a:off x="1807200" y="787680"/>
            <a:ext cx="5760000" cy="401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Originality of Research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CFD14C3B-A477-4A2F-A846-D442F70256F1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62" name="Content Placeholder 4" descr=""/>
          <p:cNvPicPr/>
          <p:nvPr/>
        </p:nvPicPr>
        <p:blipFill>
          <a:blip r:embed="rId1"/>
          <a:stretch/>
        </p:blipFill>
        <p:spPr>
          <a:xfrm>
            <a:off x="1959480" y="867960"/>
            <a:ext cx="5626080" cy="3864600"/>
          </a:xfrm>
          <a:prstGeom prst="rect">
            <a:avLst/>
          </a:prstGeom>
          <a:ln>
            <a:noFill/>
          </a:ln>
        </p:spPr>
      </p:pic>
      <p:pic>
        <p:nvPicPr>
          <p:cNvPr id="163" name="Picture 6" descr=""/>
          <p:cNvPicPr/>
          <p:nvPr/>
        </p:nvPicPr>
        <p:blipFill>
          <a:blip r:embed="rId2"/>
          <a:stretch/>
        </p:blipFill>
        <p:spPr>
          <a:xfrm>
            <a:off x="1984680" y="867960"/>
            <a:ext cx="5600880" cy="3916800"/>
          </a:xfrm>
          <a:prstGeom prst="rect">
            <a:avLst/>
          </a:prstGeom>
          <a:ln>
            <a:noFill/>
          </a:ln>
        </p:spPr>
      </p:pic>
      <p:pic>
        <p:nvPicPr>
          <p:cNvPr id="164" name="Picture 7" descr=""/>
          <p:cNvPicPr/>
          <p:nvPr/>
        </p:nvPicPr>
        <p:blipFill>
          <a:blip r:embed="rId3"/>
          <a:stretch/>
        </p:blipFill>
        <p:spPr>
          <a:xfrm>
            <a:off x="1969920" y="889920"/>
            <a:ext cx="5573520" cy="3885840"/>
          </a:xfrm>
          <a:prstGeom prst="rect">
            <a:avLst/>
          </a:prstGeom>
          <a:ln>
            <a:noFill/>
          </a:ln>
        </p:spPr>
      </p:pic>
      <p:pic>
        <p:nvPicPr>
          <p:cNvPr id="165" name="Picture 8" descr=""/>
          <p:cNvPicPr/>
          <p:nvPr/>
        </p:nvPicPr>
        <p:blipFill>
          <a:blip r:embed="rId4"/>
          <a:stretch/>
        </p:blipFill>
        <p:spPr>
          <a:xfrm>
            <a:off x="1994760" y="840240"/>
            <a:ext cx="5523840" cy="3920040"/>
          </a:xfrm>
          <a:prstGeom prst="rect">
            <a:avLst/>
          </a:prstGeom>
          <a:ln>
            <a:noFill/>
          </a:ln>
        </p:spPr>
      </p:pic>
      <p:pic>
        <p:nvPicPr>
          <p:cNvPr id="166" name="Picture 1" descr=""/>
          <p:cNvPicPr/>
          <p:nvPr/>
        </p:nvPicPr>
        <p:blipFill>
          <a:blip r:embed="rId5"/>
          <a:stretch/>
        </p:blipFill>
        <p:spPr>
          <a:xfrm>
            <a:off x="1948320" y="792720"/>
            <a:ext cx="5695920" cy="394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Research Flow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224EF967-AC7D-4B13-9978-AE0ED9561DE5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69" name="Content Placeholder 4" descr=""/>
          <p:cNvPicPr/>
          <p:nvPr/>
        </p:nvPicPr>
        <p:blipFill>
          <a:blip r:embed="rId1"/>
          <a:stretch/>
        </p:blipFill>
        <p:spPr>
          <a:xfrm>
            <a:off x="1752480" y="816120"/>
            <a:ext cx="5919120" cy="396828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"/>
          <p:cNvPicPr/>
          <p:nvPr/>
        </p:nvPicPr>
        <p:blipFill>
          <a:blip r:embed="rId2"/>
          <a:stretch/>
        </p:blipFill>
        <p:spPr>
          <a:xfrm>
            <a:off x="1795680" y="828000"/>
            <a:ext cx="5866920" cy="3944160"/>
          </a:xfrm>
          <a:prstGeom prst="rect">
            <a:avLst/>
          </a:prstGeom>
          <a:ln>
            <a:noFill/>
          </a:ln>
        </p:spPr>
      </p:pic>
      <p:pic>
        <p:nvPicPr>
          <p:cNvPr id="171" name="Picture 7" descr=""/>
          <p:cNvPicPr/>
          <p:nvPr/>
        </p:nvPicPr>
        <p:blipFill>
          <a:blip r:embed="rId3"/>
          <a:stretch/>
        </p:blipFill>
        <p:spPr>
          <a:xfrm>
            <a:off x="1795680" y="802800"/>
            <a:ext cx="5877000" cy="3956400"/>
          </a:xfrm>
          <a:prstGeom prst="rect">
            <a:avLst/>
          </a:prstGeom>
          <a:ln>
            <a:noFill/>
          </a:ln>
        </p:spPr>
      </p:pic>
      <p:pic>
        <p:nvPicPr>
          <p:cNvPr id="172" name="Picture 8" descr=""/>
          <p:cNvPicPr/>
          <p:nvPr/>
        </p:nvPicPr>
        <p:blipFill>
          <a:blip r:embed="rId4"/>
          <a:stretch/>
        </p:blipFill>
        <p:spPr>
          <a:xfrm>
            <a:off x="1751400" y="831960"/>
            <a:ext cx="5905800" cy="3946320"/>
          </a:xfrm>
          <a:prstGeom prst="rect">
            <a:avLst/>
          </a:prstGeom>
          <a:ln>
            <a:noFill/>
          </a:ln>
        </p:spPr>
      </p:pic>
      <p:pic>
        <p:nvPicPr>
          <p:cNvPr id="173" name="Picture 10" descr=""/>
          <p:cNvPicPr/>
          <p:nvPr/>
        </p:nvPicPr>
        <p:blipFill>
          <a:blip r:embed="rId5"/>
          <a:stretch/>
        </p:blipFill>
        <p:spPr>
          <a:xfrm>
            <a:off x="1787040" y="810360"/>
            <a:ext cx="5868000" cy="3941280"/>
          </a:xfrm>
          <a:prstGeom prst="rect">
            <a:avLst/>
          </a:prstGeom>
          <a:ln>
            <a:noFill/>
          </a:ln>
        </p:spPr>
      </p:pic>
      <p:pic>
        <p:nvPicPr>
          <p:cNvPr id="174" name="Picture 11" descr=""/>
          <p:cNvPicPr/>
          <p:nvPr/>
        </p:nvPicPr>
        <p:blipFill>
          <a:blip r:embed="rId6"/>
          <a:stretch/>
        </p:blipFill>
        <p:spPr>
          <a:xfrm>
            <a:off x="1814400" y="816120"/>
            <a:ext cx="5880600" cy="3958920"/>
          </a:xfrm>
          <a:prstGeom prst="rect">
            <a:avLst/>
          </a:prstGeom>
          <a:ln>
            <a:noFill/>
          </a:ln>
        </p:spPr>
      </p:pic>
      <p:pic>
        <p:nvPicPr>
          <p:cNvPr id="175" name="Picture 12" descr=""/>
          <p:cNvPicPr/>
          <p:nvPr/>
        </p:nvPicPr>
        <p:blipFill>
          <a:blip r:embed="rId7"/>
          <a:stretch/>
        </p:blipFill>
        <p:spPr>
          <a:xfrm>
            <a:off x="1751400" y="838440"/>
            <a:ext cx="6054480" cy="392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Model Development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988A05D1-0E79-4992-8EF8-C6863CEE5D26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78" name="Content Placeholder 2" descr=""/>
          <p:cNvPicPr/>
          <p:nvPr/>
        </p:nvPicPr>
        <p:blipFill>
          <a:blip r:embed="rId1"/>
          <a:stretch/>
        </p:blipFill>
        <p:spPr>
          <a:xfrm>
            <a:off x="946800" y="797400"/>
            <a:ext cx="7250040" cy="4005720"/>
          </a:xfrm>
          <a:prstGeom prst="rect">
            <a:avLst/>
          </a:prstGeom>
          <a:ln>
            <a:noFill/>
          </a:ln>
        </p:spPr>
      </p:pic>
      <p:pic>
        <p:nvPicPr>
          <p:cNvPr id="179" name="Picture 3" descr=""/>
          <p:cNvPicPr/>
          <p:nvPr/>
        </p:nvPicPr>
        <p:blipFill>
          <a:blip r:embed="rId2"/>
          <a:stretch/>
        </p:blipFill>
        <p:spPr>
          <a:xfrm>
            <a:off x="946800" y="788400"/>
            <a:ext cx="7315200" cy="4023360"/>
          </a:xfrm>
          <a:prstGeom prst="rect">
            <a:avLst/>
          </a:prstGeom>
          <a:ln>
            <a:noFill/>
          </a:ln>
        </p:spPr>
      </p:pic>
      <p:pic>
        <p:nvPicPr>
          <p:cNvPr id="180" name="Picture 13" descr=""/>
          <p:cNvPicPr/>
          <p:nvPr/>
        </p:nvPicPr>
        <p:blipFill>
          <a:blip r:embed="rId3"/>
          <a:stretch/>
        </p:blipFill>
        <p:spPr>
          <a:xfrm>
            <a:off x="950760" y="820080"/>
            <a:ext cx="7307640" cy="4000320"/>
          </a:xfrm>
          <a:prstGeom prst="rect">
            <a:avLst/>
          </a:prstGeom>
          <a:ln>
            <a:noFill/>
          </a:ln>
        </p:spPr>
      </p:pic>
      <p:pic>
        <p:nvPicPr>
          <p:cNvPr id="181" name="Picture 14" descr=""/>
          <p:cNvPicPr/>
          <p:nvPr/>
        </p:nvPicPr>
        <p:blipFill>
          <a:blip r:embed="rId4"/>
          <a:stretch/>
        </p:blipFill>
        <p:spPr>
          <a:xfrm>
            <a:off x="981000" y="797400"/>
            <a:ext cx="7246800" cy="3972240"/>
          </a:xfrm>
          <a:prstGeom prst="rect">
            <a:avLst/>
          </a:prstGeom>
          <a:ln>
            <a:noFill/>
          </a:ln>
        </p:spPr>
      </p:pic>
      <p:pic>
        <p:nvPicPr>
          <p:cNvPr id="182" name="Picture 15" descr=""/>
          <p:cNvPicPr/>
          <p:nvPr/>
        </p:nvPicPr>
        <p:blipFill>
          <a:blip r:embed="rId5"/>
          <a:stretch/>
        </p:blipFill>
        <p:spPr>
          <a:xfrm>
            <a:off x="977040" y="791640"/>
            <a:ext cx="7262280" cy="397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28600" y="57240"/>
            <a:ext cx="86864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Methodology: Hyper-Parameter Tuning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7543800" y="4857840"/>
            <a:ext cx="914040" cy="21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0806C5BE-4102-415A-9AE8-9B0676D37979}" type="slidenum">
              <a:rPr b="1" lang="en-US" sz="1400" spc="-1" strike="noStrike">
                <a:solidFill>
                  <a:srgbClr val="eeece1"/>
                </a:solidFill>
                <a:latin typeface="Century Gothic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85" name="Content Placeholder 10" descr=""/>
          <p:cNvPicPr/>
          <p:nvPr/>
        </p:nvPicPr>
        <p:blipFill>
          <a:blip r:embed="rId1"/>
          <a:stretch/>
        </p:blipFill>
        <p:spPr>
          <a:xfrm>
            <a:off x="3276720" y="811440"/>
            <a:ext cx="5333760" cy="397728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8600" y="1657440"/>
            <a:ext cx="25905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MSS17"/>
              </a:rPr>
              <a:t>Hyper-parameters are  used to evaluate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MSS17"/>
              </a:rPr>
              <a:t>Weights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MSS17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Picture 12" descr=""/>
          <p:cNvPicPr/>
          <p:nvPr/>
        </p:nvPicPr>
        <p:blipFill>
          <a:blip r:embed="rId2"/>
          <a:stretch/>
        </p:blipFill>
        <p:spPr>
          <a:xfrm>
            <a:off x="3283200" y="780840"/>
            <a:ext cx="5287680" cy="3943080"/>
          </a:xfrm>
          <a:prstGeom prst="rect">
            <a:avLst/>
          </a:prstGeom>
          <a:ln>
            <a:noFill/>
          </a:ln>
        </p:spPr>
      </p:pic>
      <p:pic>
        <p:nvPicPr>
          <p:cNvPr id="188" name="Picture 16" descr=""/>
          <p:cNvPicPr/>
          <p:nvPr/>
        </p:nvPicPr>
        <p:blipFill>
          <a:blip r:embed="rId3"/>
          <a:stretch/>
        </p:blipFill>
        <p:spPr>
          <a:xfrm>
            <a:off x="3283200" y="798480"/>
            <a:ext cx="5333760" cy="39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IOEGC-2020-summer-PPT-Template</Template>
  <TotalTime>275</TotalTime>
  <Application>LibreOffice/6.4.7.2$Linux_X86_64 LibreOffice_project/40$Build-2</Application>
  <Words>129</Words>
  <Paragraphs>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2021-03-08T14:04:03Z</dcterms:created>
  <dc:creator>Biben Mulmi</dc:creator>
  <dc:description/>
  <dc:language>en-US</dc:language>
  <cp:lastModifiedBy/>
  <dcterms:modified xsi:type="dcterms:W3CDTF">2025-06-22T20:50:28Z</dcterms:modified>
  <cp:revision>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